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5" r:id="rId5"/>
    <p:sldId id="262" r:id="rId6"/>
    <p:sldId id="261" r:id="rId7"/>
    <p:sldId id="263" r:id="rId8"/>
    <p:sldId id="264" r:id="rId9"/>
    <p:sldId id="270" r:id="rId10"/>
    <p:sldId id="259" r:id="rId11"/>
    <p:sldId id="267" r:id="rId12"/>
    <p:sldId id="268" r:id="rId13"/>
    <p:sldId id="269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9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0688-B823-45E4-B429-C9EF62F06E94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A7B-6023-49F4-A30A-D61E5D1FB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50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0688-B823-45E4-B429-C9EF62F06E94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A7B-6023-49F4-A30A-D61E5D1FB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78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0688-B823-45E4-B429-C9EF62F06E94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A7B-6023-49F4-A30A-D61E5D1FB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19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0688-B823-45E4-B429-C9EF62F06E94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A7B-6023-49F4-A30A-D61E5D1FB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86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0688-B823-45E4-B429-C9EF62F06E94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A7B-6023-49F4-A30A-D61E5D1FB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224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0688-B823-45E4-B429-C9EF62F06E94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A7B-6023-49F4-A30A-D61E5D1FB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729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0688-B823-45E4-B429-C9EF62F06E94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A7B-6023-49F4-A30A-D61E5D1FB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88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0688-B823-45E4-B429-C9EF62F06E94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A7B-6023-49F4-A30A-D61E5D1FB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03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0688-B823-45E4-B429-C9EF62F06E94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A7B-6023-49F4-A30A-D61E5D1FB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32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0688-B823-45E4-B429-C9EF62F06E94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A7B-6023-49F4-A30A-D61E5D1FB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47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0688-B823-45E4-B429-C9EF62F06E94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A7B-6023-49F4-A30A-D61E5D1FB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05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B0688-B823-45E4-B429-C9EF62F06E94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F9A7B-6023-49F4-A30A-D61E5D1FB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76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miisaeva0@gmail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5" y="2312"/>
            <a:ext cx="9144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9" t="18668" r="24692" b="12949"/>
          <a:stretch/>
        </p:blipFill>
        <p:spPr>
          <a:xfrm rot="5400000">
            <a:off x="152630" y="3887929"/>
            <a:ext cx="3405025" cy="24871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9651" y="332656"/>
            <a:ext cx="70179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/>
              <a:t>Муниципальное бюджетное дошкольное образовательное</a:t>
            </a:r>
          </a:p>
          <a:p>
            <a:pPr algn="ctr"/>
            <a:r>
              <a:rPr lang="ru-RU" sz="2000" b="1" i="1" dirty="0" smtClean="0"/>
              <a:t> учреждение «Детский сад №3 «Колокольчики» </a:t>
            </a:r>
          </a:p>
          <a:p>
            <a:pPr algn="ctr"/>
            <a:r>
              <a:rPr lang="ru-RU" sz="2000" b="1" i="1" dirty="0" err="1" smtClean="0"/>
              <a:t>с.п.Надтеречненское</a:t>
            </a:r>
            <a:r>
              <a:rPr lang="ru-RU" sz="2000" b="1" i="1" dirty="0" smtClean="0"/>
              <a:t>»</a:t>
            </a:r>
            <a:endParaRPr lang="ru-RU" sz="20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44222" y="1613968"/>
            <a:ext cx="327947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Интернет-портфолио</a:t>
            </a:r>
          </a:p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Участника</a:t>
            </a:r>
          </a:p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Муниципального этапа</a:t>
            </a:r>
          </a:p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Конкурса</a:t>
            </a:r>
          </a:p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«воспитатель года –</a:t>
            </a:r>
          </a:p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2023»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09106" y="5085184"/>
            <a:ext cx="36138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Воспитатель младшей группы: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Исаева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Аминат</a:t>
            </a:r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Сайдмагомедовна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7297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40" y="15977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157824"/>
            <a:ext cx="76933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Моё хобби: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Изделия и поделки из фетра и бисера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81128"/>
            <a:ext cx="5256584" cy="2184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309634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772816"/>
            <a:ext cx="238813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1931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9592" y="116632"/>
            <a:ext cx="4476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Фотогалерея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92085" y="-196413"/>
            <a:ext cx="2032438" cy="2592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00525" y="4077071"/>
            <a:ext cx="2427734" cy="27809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44831" y="1277753"/>
            <a:ext cx="2626626" cy="30406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7892" y="3770701"/>
            <a:ext cx="2603642" cy="3360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80120"/>
            <a:ext cx="2435909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253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4624"/>
            <a:ext cx="4572000" cy="2345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852936"/>
            <a:ext cx="3024336" cy="3622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75776"/>
            <a:ext cx="2843808" cy="3478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98" y="182856"/>
            <a:ext cx="2600194" cy="267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089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24" y="-35495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4476368" cy="3015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87785"/>
            <a:ext cx="4620384" cy="3303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5627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188640"/>
            <a:ext cx="5550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Обратная связь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475492"/>
            <a:ext cx="433939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Личная электронная почта:</a:t>
            </a:r>
          </a:p>
          <a:p>
            <a:endParaRPr lang="ru-RU" sz="2800" dirty="0" smtClean="0">
              <a:solidFill>
                <a:srgbClr val="7030A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  <a:hlinkClick r:id="rId3"/>
              </a:rPr>
              <a:t>amiisaeva0@gmail.com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7030A0"/>
                </a:solidFill>
              </a:rPr>
              <a:t>Мобильный телефон:</a:t>
            </a:r>
          </a:p>
          <a:p>
            <a:endParaRPr lang="ru-RU" sz="2800" dirty="0" smtClean="0">
              <a:solidFill>
                <a:srgbClr val="7030A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+7-963-599-31-08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6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260648"/>
            <a:ext cx="718818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Занимаемая должность: </a:t>
            </a:r>
            <a:r>
              <a:rPr lang="ru-RU" sz="2400" dirty="0" smtClean="0">
                <a:solidFill>
                  <a:srgbClr val="7030A0"/>
                </a:solidFill>
              </a:rPr>
              <a:t>воспитатель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Образование</a:t>
            </a:r>
            <a:r>
              <a:rPr lang="ru-RU" sz="2400" dirty="0" smtClean="0">
                <a:solidFill>
                  <a:srgbClr val="7030A0"/>
                </a:solidFill>
              </a:rPr>
              <a:t>: высшее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Чеченский Государственный </a:t>
            </a:r>
            <a:r>
              <a:rPr lang="ru-RU" sz="2400" dirty="0" smtClean="0">
                <a:solidFill>
                  <a:srgbClr val="7030A0"/>
                </a:solidFill>
              </a:rPr>
              <a:t>Университет,2005г</a:t>
            </a:r>
            <a:r>
              <a:rPr lang="ru-RU" sz="24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Специальность</a:t>
            </a:r>
            <a:r>
              <a:rPr lang="ru-RU" sz="2400" dirty="0" smtClean="0">
                <a:solidFill>
                  <a:srgbClr val="7030A0"/>
                </a:solidFill>
              </a:rPr>
              <a:t>: учитель русского языка и литературы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Дополнительное профессиональное образование</a:t>
            </a:r>
            <a:r>
              <a:rPr lang="ru-RU" sz="2400" dirty="0" smtClean="0">
                <a:solidFill>
                  <a:srgbClr val="7030A0"/>
                </a:solidFill>
              </a:rPr>
              <a:t>:</a:t>
            </a:r>
          </a:p>
          <a:p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Дошкольная педагогика и психология, 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воспитатель дошкольной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 образовательной организации.</a:t>
            </a:r>
          </a:p>
          <a:p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Стаж работы: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Общий стаж работы-9 лет</a:t>
            </a:r>
          </a:p>
          <a:p>
            <a:r>
              <a:rPr lang="ru-RU" sz="2400" dirty="0">
                <a:solidFill>
                  <a:srgbClr val="7030A0"/>
                </a:solidFill>
              </a:rPr>
              <a:t>П</a:t>
            </a:r>
            <a:r>
              <a:rPr lang="ru-RU" sz="2400" dirty="0" smtClean="0">
                <a:solidFill>
                  <a:srgbClr val="7030A0"/>
                </a:solidFill>
              </a:rPr>
              <a:t>едагогический стаж- 9 лет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Стаж работы в должности воспитателя- 7 лет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Стаж работы в учреждении- 7 лет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93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7584" y="116632"/>
            <a:ext cx="57242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Моё педагогическое кредо:</a:t>
            </a:r>
          </a:p>
          <a:p>
            <a:pPr algn="ctr"/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7323" y="620688"/>
            <a:ext cx="64769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2800" b="1" cap="all" spc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2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Горжусь профессией своей!</a:t>
            </a:r>
          </a:p>
          <a:p>
            <a:pPr algn="ctr"/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Я детство проживаю многократно</a:t>
            </a:r>
            <a: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9262" y="1844824"/>
            <a:ext cx="5350888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Мой профессиональный 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автопортрет:</a:t>
            </a:r>
          </a:p>
          <a:p>
            <a:pPr algn="ctr"/>
            <a:endParaRPr lang="ru-RU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Я дарю своим ребятам радость и заботу,</a:t>
            </a:r>
          </a:p>
          <a:p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Хотя порою это нелегко.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 каждый день, в любое время года</a:t>
            </a:r>
          </a:p>
          <a:p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Мне с ними весело, уютно и тепло!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1931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560" y="188640"/>
            <a:ext cx="6152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Мои достижения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2202" y="3896430"/>
            <a:ext cx="2483768" cy="2268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9852" y="3825046"/>
            <a:ext cx="2592288" cy="25202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64" y="1163419"/>
            <a:ext cx="2265516" cy="25922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63419"/>
            <a:ext cx="2425640" cy="262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56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59632" y="1166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0" i="0" dirty="0" smtClean="0">
                <a:solidFill>
                  <a:srgbClr val="C00000"/>
                </a:solidFill>
                <a:effectLst/>
                <a:latin typeface="Times New Roman"/>
              </a:rPr>
              <a:t>Эссе «Моя педагогическая философия»</a:t>
            </a:r>
            <a:endParaRPr lang="ru-RU" b="0" i="0" dirty="0" smtClean="0">
              <a:solidFill>
                <a:srgbClr val="C00000"/>
              </a:solidFill>
              <a:effectLst/>
              <a:latin typeface="Arial"/>
            </a:endParaRPr>
          </a:p>
          <a:p>
            <a:pPr algn="ctr">
              <a:spcAft>
                <a:spcPts val="0"/>
              </a:spcAft>
            </a:pPr>
            <a:r>
              <a:rPr lang="ru-RU" b="0" i="0" dirty="0" smtClean="0">
                <a:solidFill>
                  <a:srgbClr val="C00000"/>
                </a:solidFill>
                <a:effectLst/>
                <a:latin typeface="Times New Roman"/>
              </a:rPr>
              <a:t>«Я – воспитатель!»</a:t>
            </a:r>
            <a:endParaRPr lang="ru-RU" b="0" i="0" dirty="0">
              <a:solidFill>
                <a:srgbClr val="C00000"/>
              </a:solidFill>
              <a:effectLst/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908720"/>
            <a:ext cx="58326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b="0" i="0" dirty="0" smtClean="0">
                <a:solidFill>
                  <a:srgbClr val="404040"/>
                </a:solidFill>
                <a:effectLst/>
                <a:latin typeface="Times New Roman"/>
              </a:rPr>
              <a:t>Каждый день я просыпаюсь с осознанием того, что я - счастливый человек.</a:t>
            </a:r>
            <a:endParaRPr lang="ru-RU" b="0" i="0" dirty="0" smtClean="0">
              <a:solidFill>
                <a:srgbClr val="404040"/>
              </a:solidFill>
              <a:effectLst/>
              <a:latin typeface="Arial"/>
            </a:endParaRPr>
          </a:p>
          <a:p>
            <a:pPr algn="just">
              <a:spcAft>
                <a:spcPts val="0"/>
              </a:spcAft>
            </a:pPr>
            <a:r>
              <a:rPr lang="ru-RU" b="0" i="0" dirty="0" smtClean="0">
                <a:solidFill>
                  <a:srgbClr val="404040"/>
                </a:solidFill>
                <a:effectLst/>
                <a:latin typeface="Times New Roman"/>
              </a:rPr>
              <a:t>         Я - воспитатель! У меня самая удивительная профессия! У кого ещё есть возможность заглянуть в страну детства, погрузиться в мир ребенка, только у воспитателя. Дети - самое лучшее и светлое, что есть в  жизни. Я счастлива от того, что мне неведома скучная, однообразная, рутинная работа, наоборот, я с радостью и любовью свои знания, свой опыт отдаю детям.</a:t>
            </a:r>
            <a:endParaRPr lang="ru-RU" b="0" i="0" dirty="0" smtClean="0">
              <a:solidFill>
                <a:srgbClr val="404040"/>
              </a:solidFill>
              <a:effectLst/>
              <a:latin typeface="Arial"/>
            </a:endParaRPr>
          </a:p>
          <a:p>
            <a:pPr indent="449580" algn="just">
              <a:spcAft>
                <a:spcPts val="0"/>
              </a:spcAft>
            </a:pPr>
            <a:r>
              <a:rPr lang="ru-RU" b="0" i="0" dirty="0" smtClean="0">
                <a:solidFill>
                  <a:srgbClr val="404040"/>
                </a:solidFill>
                <a:effectLst/>
                <a:latin typeface="Times New Roman"/>
              </a:rPr>
              <a:t>Детский сад давно стал для меня вторым домом. Ежедневно, приходя в свой любимый детский сад, я смотрю в глаза своих милых воспитанников. Сколько в них чувств, переживаний. Глаза ребенка – это состояние души, в которых многое можно увидеть.</a:t>
            </a:r>
          </a:p>
          <a:p>
            <a:pPr indent="449580" algn="just">
              <a:spcAft>
                <a:spcPts val="0"/>
              </a:spcAft>
            </a:pPr>
            <a:endParaRPr lang="ru-RU" dirty="0">
              <a:solidFill>
                <a:srgbClr val="404040"/>
              </a:solidFill>
              <a:latin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b="0" i="0" dirty="0" smtClean="0">
                <a:solidFill>
                  <a:srgbClr val="404040"/>
                </a:solidFill>
                <a:effectLst/>
                <a:latin typeface="Times New Roman"/>
              </a:rPr>
              <a:t> Чтобы узнать о ребенке больше, сердце воспитателя должно быть не только добрым, но и зрячим. </a:t>
            </a:r>
          </a:p>
          <a:p>
            <a:pPr indent="449580" algn="just">
              <a:spcAft>
                <a:spcPts val="0"/>
              </a:spcAft>
            </a:pPr>
            <a:r>
              <a:rPr lang="ru-RU" b="0" i="0" dirty="0" smtClean="0">
                <a:solidFill>
                  <a:srgbClr val="404040"/>
                </a:solidFill>
                <a:effectLst/>
                <a:latin typeface="Times New Roman"/>
              </a:rPr>
              <a:t>Я все время стараюсь не «работать» с детьми, а жить с ними, делить их радости и печали, успехи и неудачи, не допуская фальши в отношениях.</a:t>
            </a:r>
            <a:endParaRPr lang="ru-RU" b="0" i="0" dirty="0">
              <a:solidFill>
                <a:srgbClr val="40404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2764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260647"/>
            <a:ext cx="1230616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 err="1" smtClean="0">
                <a:solidFill>
                  <a:srgbClr val="404040"/>
                </a:solidFill>
                <a:effectLst/>
                <a:latin typeface="Times New Roman"/>
              </a:rPr>
              <a:t>К.Д.Ушинский</a:t>
            </a:r>
            <a:r>
              <a:rPr lang="ru-RU" b="0" i="0" dirty="0" smtClean="0">
                <a:solidFill>
                  <a:srgbClr val="404040"/>
                </a:solidFill>
                <a:effectLst/>
                <a:latin typeface="Times New Roman"/>
              </a:rPr>
              <a:t> писал: «Если вы удачно выберете труд и вложите в него свою душу,</a:t>
            </a:r>
          </a:p>
          <a:p>
            <a:r>
              <a:rPr lang="ru-RU" b="0" i="0" dirty="0" smtClean="0">
                <a:solidFill>
                  <a:srgbClr val="404040"/>
                </a:solidFill>
                <a:effectLst/>
                <a:latin typeface="Times New Roman"/>
              </a:rPr>
              <a:t> то счастье само отыщет вас». А счастливого воспитателя сразу видно – </a:t>
            </a:r>
          </a:p>
          <a:p>
            <a:r>
              <a:rPr lang="ru-RU" b="0" i="0" dirty="0" smtClean="0">
                <a:solidFill>
                  <a:srgbClr val="404040"/>
                </a:solidFill>
                <a:effectLst/>
                <a:latin typeface="Times New Roman"/>
              </a:rPr>
              <a:t>он живет в среде детей, понимает их потребности, налаживает контакты с их</a:t>
            </a:r>
          </a:p>
          <a:p>
            <a:r>
              <a:rPr lang="ru-RU" b="0" i="0" dirty="0" smtClean="0">
                <a:solidFill>
                  <a:srgbClr val="404040"/>
                </a:solidFill>
                <a:effectLst/>
                <a:latin typeface="Times New Roman"/>
              </a:rPr>
              <a:t> родителями, вдумчиво относится ко всему, что окружает его, стойко переносит</a:t>
            </a:r>
          </a:p>
          <a:p>
            <a:r>
              <a:rPr lang="ru-RU" b="0" i="0" dirty="0" smtClean="0">
                <a:solidFill>
                  <a:srgbClr val="404040"/>
                </a:solidFill>
                <a:effectLst/>
                <a:latin typeface="Times New Roman"/>
              </a:rPr>
              <a:t> невзгоды беспокойной педагогической жизни. Труд воспитателя может быть</a:t>
            </a:r>
          </a:p>
          <a:p>
            <a:r>
              <a:rPr lang="ru-RU" b="0" i="0" dirty="0" smtClean="0">
                <a:solidFill>
                  <a:srgbClr val="404040"/>
                </a:solidFill>
                <a:effectLst/>
                <a:latin typeface="Times New Roman"/>
              </a:rPr>
              <a:t> нелегким, отнимающим порой все и физические и моральные силы, но</a:t>
            </a:r>
          </a:p>
          <a:p>
            <a:r>
              <a:rPr lang="ru-RU" b="0" i="0" dirty="0" smtClean="0">
                <a:solidFill>
                  <a:srgbClr val="404040"/>
                </a:solidFill>
                <a:effectLst/>
                <a:latin typeface="Times New Roman"/>
              </a:rPr>
              <a:t> рутинным, неинтересным его не назовешь. </a:t>
            </a:r>
          </a:p>
          <a:p>
            <a:r>
              <a:rPr lang="ru-RU" dirty="0">
                <a:solidFill>
                  <a:srgbClr val="404040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rgbClr val="404040"/>
                </a:solidFill>
                <a:latin typeface="Times New Roman"/>
              </a:rPr>
              <a:t>  </a:t>
            </a:r>
            <a:r>
              <a:rPr lang="ru-RU" b="0" i="0" dirty="0" smtClean="0">
                <a:solidFill>
                  <a:srgbClr val="404040"/>
                </a:solidFill>
                <a:effectLst/>
                <a:latin typeface="Times New Roman"/>
              </a:rPr>
              <a:t>Быть воспитателем - огромная ответственность, но и огромное счастье.</a:t>
            </a:r>
          </a:p>
          <a:p>
            <a:r>
              <a:rPr lang="ru-RU" b="0" i="0" dirty="0" smtClean="0">
                <a:solidFill>
                  <a:srgbClr val="404040"/>
                </a:solidFill>
                <a:effectLst/>
                <a:latin typeface="Times New Roman"/>
              </a:rPr>
              <a:t> Ведь суть профессии – дарить, дарить ребенку этот красочный мир, </a:t>
            </a:r>
          </a:p>
          <a:p>
            <a:r>
              <a:rPr lang="ru-RU" b="0" i="0" dirty="0" smtClean="0">
                <a:solidFill>
                  <a:srgbClr val="404040"/>
                </a:solidFill>
                <a:effectLst/>
                <a:latin typeface="Times New Roman"/>
              </a:rPr>
              <a:t>удивлять прекрасным. И для того чтобы это осуществить, педагогу</a:t>
            </a:r>
          </a:p>
          <a:p>
            <a:r>
              <a:rPr lang="ru-RU" b="0" i="0" dirty="0" smtClean="0">
                <a:solidFill>
                  <a:srgbClr val="404040"/>
                </a:solidFill>
                <a:effectLst/>
                <a:latin typeface="Times New Roman"/>
              </a:rPr>
              <a:t> необходимо обладать профессиональной компетентностью. </a:t>
            </a:r>
          </a:p>
          <a:p>
            <a:r>
              <a:rPr lang="ru-RU" b="0" i="0" dirty="0" smtClean="0">
                <a:solidFill>
                  <a:srgbClr val="404040"/>
                </a:solidFill>
                <a:effectLst/>
                <a:latin typeface="Times New Roman"/>
              </a:rPr>
              <a:t>Человеку, выбравшему профессию воспитателя, необходимо быть </a:t>
            </a:r>
          </a:p>
          <a:p>
            <a:r>
              <a:rPr lang="ru-RU" b="0" i="0" dirty="0" smtClean="0">
                <a:solidFill>
                  <a:srgbClr val="404040"/>
                </a:solidFill>
                <a:effectLst/>
                <a:latin typeface="Times New Roman"/>
              </a:rPr>
              <a:t>искренне заинтересованным, стремиться познавать новое в мире </a:t>
            </a:r>
          </a:p>
          <a:p>
            <a:r>
              <a:rPr lang="ru-RU" b="0" i="0" dirty="0" smtClean="0">
                <a:solidFill>
                  <a:srgbClr val="404040"/>
                </a:solidFill>
                <a:effectLst/>
                <a:latin typeface="Times New Roman"/>
              </a:rPr>
              <a:t>и науке, повышать уровень методической грамотности. </a:t>
            </a:r>
          </a:p>
          <a:p>
            <a:r>
              <a:rPr lang="ru-RU" b="0" i="0" dirty="0" smtClean="0">
                <a:solidFill>
                  <a:srgbClr val="404040"/>
                </a:solidFill>
                <a:effectLst/>
                <a:latin typeface="Times New Roman"/>
              </a:rPr>
              <a:t>Важно уметь каждому педагогу применять профессиональные знания</a:t>
            </a:r>
          </a:p>
          <a:p>
            <a:r>
              <a:rPr lang="ru-RU" b="0" i="0" dirty="0" smtClean="0">
                <a:solidFill>
                  <a:srgbClr val="404040"/>
                </a:solidFill>
                <a:effectLst/>
                <a:latin typeface="Times New Roman"/>
              </a:rPr>
              <a:t> на практике: организовывать учебно-воспитательный процесс с</a:t>
            </a:r>
          </a:p>
          <a:p>
            <a:r>
              <a:rPr lang="ru-RU" b="0" i="0" dirty="0" smtClean="0">
                <a:solidFill>
                  <a:srgbClr val="404040"/>
                </a:solidFill>
                <a:effectLst/>
                <a:latin typeface="Times New Roman"/>
              </a:rPr>
              <a:t> учетом личностных особенностей каждого  ребенка, веря в </a:t>
            </a:r>
          </a:p>
          <a:p>
            <a:r>
              <a:rPr lang="ru-RU" b="0" i="0" dirty="0" smtClean="0">
                <a:solidFill>
                  <a:srgbClr val="404040"/>
                </a:solidFill>
                <a:effectLst/>
                <a:latin typeface="Times New Roman"/>
              </a:rPr>
              <a:t>него и уважая внутренний мир малыша. Большое значение в </a:t>
            </a:r>
          </a:p>
          <a:p>
            <a:r>
              <a:rPr lang="ru-RU" b="0" i="0" dirty="0" smtClean="0">
                <a:solidFill>
                  <a:srgbClr val="404040"/>
                </a:solidFill>
                <a:effectLst/>
                <a:latin typeface="Times New Roman"/>
              </a:rPr>
              <a:t>успешности воспитателя имеет педагогическая культура. </a:t>
            </a:r>
          </a:p>
          <a:p>
            <a:r>
              <a:rPr lang="ru-RU" b="0" i="0" dirty="0" smtClean="0">
                <a:solidFill>
                  <a:srgbClr val="404040"/>
                </a:solidFill>
                <a:effectLst/>
                <a:latin typeface="Times New Roman"/>
              </a:rPr>
              <a:t>Корректность, грамотная речь, доброжелательность, </a:t>
            </a:r>
          </a:p>
          <a:p>
            <a:r>
              <a:rPr lang="ru-RU" b="0" i="0" dirty="0" smtClean="0">
                <a:solidFill>
                  <a:srgbClr val="404040"/>
                </a:solidFill>
                <a:effectLst/>
                <a:latin typeface="Times New Roman"/>
              </a:rPr>
              <a:t>коммуникабельность  помогут подобрать ключик к каждому</a:t>
            </a:r>
          </a:p>
          <a:p>
            <a:r>
              <a:rPr lang="ru-RU" b="0" i="0" dirty="0" smtClean="0">
                <a:solidFill>
                  <a:srgbClr val="404040"/>
                </a:solidFill>
                <a:effectLst/>
                <a:latin typeface="Times New Roman"/>
              </a:rPr>
              <a:t> малышу, найти общий язык с родителями и коллегами.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764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1272" y="75982"/>
            <a:ext cx="7941085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i="0" dirty="0" smtClean="0">
                <a:solidFill>
                  <a:srgbClr val="404040"/>
                </a:solidFill>
                <a:effectLst/>
                <a:latin typeface="Times New Roman"/>
              </a:rPr>
              <a:t>Воспитание в детском саду - это не просто игровая  деятельность, это </a:t>
            </a:r>
          </a:p>
          <a:p>
            <a:r>
              <a:rPr lang="ru-RU" b="0" i="0" dirty="0" smtClean="0">
                <a:solidFill>
                  <a:srgbClr val="404040"/>
                </a:solidFill>
                <a:effectLst/>
                <a:latin typeface="Times New Roman"/>
              </a:rPr>
              <a:t>ежесекундный кропотливый труд, требующий выдержки, огромного терпения.</a:t>
            </a:r>
          </a:p>
          <a:p>
            <a:r>
              <a:rPr lang="ru-RU" b="0" i="0" dirty="0" smtClean="0">
                <a:solidFill>
                  <a:srgbClr val="404040"/>
                </a:solidFill>
                <a:effectLst/>
                <a:latin typeface="Times New Roman"/>
              </a:rPr>
              <a:t> Мои  старания  направлены  на то, чтобы дети выросли настоящими людьми,</a:t>
            </a:r>
          </a:p>
          <a:p>
            <a:r>
              <a:rPr lang="ru-RU" b="0" i="0" dirty="0" smtClean="0">
                <a:solidFill>
                  <a:srgbClr val="404040"/>
                </a:solidFill>
                <a:effectLst/>
                <a:latin typeface="Times New Roman"/>
              </a:rPr>
              <a:t> гражданами  своей страны, любящими окружающий мир, людей, природу; </a:t>
            </a:r>
          </a:p>
          <a:p>
            <a:r>
              <a:rPr lang="ru-RU" b="0" i="0" dirty="0" smtClean="0">
                <a:solidFill>
                  <a:srgbClr val="404040"/>
                </a:solidFill>
                <a:effectLst/>
                <a:latin typeface="Times New Roman"/>
              </a:rPr>
              <a:t>чтобы могли отличать  хорошее от плохого; чтобы всегда умели  постоять за </a:t>
            </a:r>
          </a:p>
          <a:p>
            <a:r>
              <a:rPr lang="ru-RU" b="0" i="0" dirty="0" smtClean="0">
                <a:solidFill>
                  <a:srgbClr val="404040"/>
                </a:solidFill>
                <a:effectLst/>
                <a:latin typeface="Times New Roman"/>
              </a:rPr>
              <a:t>себя и своего товарища; чтобы  могли видеть, чувствовать и понимать </a:t>
            </a:r>
          </a:p>
          <a:p>
            <a:r>
              <a:rPr lang="ru-RU" b="0" i="0" dirty="0" smtClean="0">
                <a:solidFill>
                  <a:srgbClr val="404040"/>
                </a:solidFill>
                <a:effectLst/>
                <a:latin typeface="Times New Roman"/>
              </a:rPr>
              <a:t>прекрасное. Воспитание такой личности включает в себя овладение всеми </a:t>
            </a:r>
          </a:p>
          <a:p>
            <a:r>
              <a:rPr lang="ru-RU" b="0" i="0" dirty="0" smtClean="0">
                <a:solidFill>
                  <a:srgbClr val="404040"/>
                </a:solidFill>
                <a:effectLst/>
                <a:latin typeface="Times New Roman"/>
              </a:rPr>
              <a:t>богатствами родного языка, развитие устной речи на основе  овладения </a:t>
            </a:r>
          </a:p>
          <a:p>
            <a:r>
              <a:rPr lang="ru-RU" b="0" i="0" dirty="0" smtClean="0">
                <a:solidFill>
                  <a:srgbClr val="404040"/>
                </a:solidFill>
                <a:effectLst/>
                <a:latin typeface="Times New Roman"/>
              </a:rPr>
              <a:t> литературным языком своего народа.</a:t>
            </a:r>
          </a:p>
          <a:p>
            <a:r>
              <a:rPr lang="ru-RU" b="0" i="0" dirty="0" smtClean="0">
                <a:solidFill>
                  <a:srgbClr val="404040"/>
                </a:solidFill>
                <a:effectLst/>
                <a:latin typeface="Times New Roman"/>
              </a:rPr>
              <a:t>В наших руках находится самое главное в жизни – дети. </a:t>
            </a:r>
          </a:p>
          <a:p>
            <a:r>
              <a:rPr lang="ru-RU" b="0" i="0" dirty="0" smtClean="0">
                <a:solidFill>
                  <a:srgbClr val="404040"/>
                </a:solidFill>
                <a:effectLst/>
                <a:latin typeface="Times New Roman"/>
              </a:rPr>
              <a:t>Мы готовим их к большой жизни, и какими они станут,</a:t>
            </a:r>
          </a:p>
          <a:p>
            <a:r>
              <a:rPr lang="ru-RU" b="0" i="0" dirty="0" smtClean="0">
                <a:solidFill>
                  <a:srgbClr val="404040"/>
                </a:solidFill>
                <a:effectLst/>
                <a:latin typeface="Times New Roman"/>
              </a:rPr>
              <a:t> зависит и от нас –  воспитателей.  </a:t>
            </a:r>
          </a:p>
          <a:p>
            <a:endParaRPr lang="ru-RU" dirty="0">
              <a:solidFill>
                <a:srgbClr val="404040"/>
              </a:solidFill>
              <a:latin typeface="Arial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Развивая творчество у детей, я вместе с ними учусь быть 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творческим, современным педагогом. Стараюсь все время 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находиться в поиске нового, интересного, чтобы наша жизнь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в группе не стояла на месте. Пытаюсь быть для своих любимых 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ребят не только воспитателем, который всё знает, всему учит, но 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и товарищем по играм: не стать скучным взрослым, быть всегда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«чуть-чуть» ребёнком, уметь учиться у детей их видению мира, 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их наивности, уметь вместе смеяться, думать.</a:t>
            </a:r>
            <a:endParaRPr lang="ru-RU" b="0" i="0" dirty="0" smtClean="0">
              <a:solidFill>
                <a:srgbClr val="404040"/>
              </a:solidFill>
              <a:effectLst/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1186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141610"/>
            <a:ext cx="108679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Меняется мир, меняются и требования. И современный воспитатель, </a:t>
            </a:r>
          </a:p>
          <a:p>
            <a:pPr indent="449580" algn="just">
              <a:spcAft>
                <a:spcPts val="0"/>
              </a:spcAft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несмотря на возраст и другие обстоятельства, должен им соответствовать.</a:t>
            </a:r>
          </a:p>
          <a:p>
            <a:pPr indent="449580" algn="just">
              <a:spcAft>
                <a:spcPts val="0"/>
              </a:spcAft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Иначе нельзя. Воспитатель сегодня должен быть способным обучаться,</a:t>
            </a:r>
          </a:p>
          <a:p>
            <a:pPr indent="449580" algn="just">
              <a:spcAft>
                <a:spcPts val="0"/>
              </a:spcAft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схватывать все на лету, уметь управлять современными компьютерными</a:t>
            </a:r>
          </a:p>
          <a:p>
            <a:pPr indent="449580" algn="just">
              <a:spcAft>
                <a:spcPts val="0"/>
              </a:spcAft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технологиями, брать на вооружение новые методики воспитания и обучения </a:t>
            </a:r>
          </a:p>
          <a:p>
            <a:pPr indent="449580" algn="just">
              <a:spcAft>
                <a:spcPts val="0"/>
              </a:spcAft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подрастающего поколения.  А самое главное он должен быть такой, как и</a:t>
            </a:r>
          </a:p>
          <a:p>
            <a:pPr indent="449580" algn="just">
              <a:spcAft>
                <a:spcPts val="0"/>
              </a:spcAft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во все времена – добрый, приветливый, внимательный, терпеливый, </a:t>
            </a:r>
          </a:p>
          <a:p>
            <a:pPr indent="449580" algn="just">
              <a:spcAft>
                <a:spcPts val="0"/>
              </a:spcAft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любознательный, ласковый и обязательно любить </a:t>
            </a:r>
            <a:r>
              <a:rPr lang="ru-RU" b="0" i="0" smtClean="0">
                <a:solidFill>
                  <a:srgbClr val="000000"/>
                </a:solidFill>
                <a:effectLst/>
                <a:latin typeface="Times New Roman"/>
              </a:rPr>
              <a:t>детей!</a:t>
            </a:r>
          </a:p>
          <a:p>
            <a:pPr indent="449580" algn="just">
              <a:spcAft>
                <a:spcPts val="0"/>
              </a:spcAft>
            </a:pPr>
            <a:endParaRPr lang="ru-RU" b="0" i="0" dirty="0" smtClean="0">
              <a:solidFill>
                <a:srgbClr val="404040"/>
              </a:solidFill>
              <a:effectLst/>
              <a:latin typeface="Arial"/>
            </a:endParaRPr>
          </a:p>
          <a:p>
            <a:pPr indent="449580" algn="just">
              <a:spcAft>
                <a:spcPts val="0"/>
              </a:spcAft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Я люблю свою нелёгкую, но интересную и нужную</a:t>
            </a:r>
          </a:p>
          <a:p>
            <a:pPr indent="449580" algn="just">
              <a:spcAft>
                <a:spcPts val="0"/>
              </a:spcAft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профессию и благодарю судьбу за возможность </a:t>
            </a:r>
          </a:p>
          <a:p>
            <a:pPr indent="449580" algn="just">
              <a:spcAft>
                <a:spcPts val="0"/>
              </a:spcAft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 прожить детство многократно.</a:t>
            </a:r>
          </a:p>
          <a:p>
            <a:pPr indent="449580" algn="just">
              <a:spcAft>
                <a:spcPts val="0"/>
              </a:spcAft>
            </a:pPr>
            <a:endParaRPr lang="ru-RU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Ведь вместе с воспитанниками я расту, </a:t>
            </a:r>
          </a:p>
          <a:p>
            <a:pPr indent="449580" algn="just">
              <a:spcAft>
                <a:spcPts val="0"/>
              </a:spcAft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развиваюсь, проживаю самые счастливые годы!</a:t>
            </a:r>
            <a:endParaRPr lang="ru-RU" b="0" i="0" dirty="0" smtClean="0">
              <a:solidFill>
                <a:srgbClr val="404040"/>
              </a:solidFill>
              <a:effectLst/>
              <a:latin typeface="Arial"/>
            </a:endParaRPr>
          </a:p>
          <a:p>
            <a:pPr algn="just"/>
            <a:r>
              <a:rPr lang="ru-RU" b="0" i="0" dirty="0" smtClean="0">
                <a:solidFill>
                  <a:srgbClr val="404040"/>
                </a:solidFill>
                <a:effectLst/>
                <a:latin typeface="Times New Roman"/>
              </a:rPr>
              <a:t> </a:t>
            </a:r>
            <a:endParaRPr lang="ru-RU" b="0" i="0" dirty="0">
              <a:solidFill>
                <a:srgbClr val="40404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1186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38554" y="18864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47549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24544" y="193216"/>
            <a:ext cx="90552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6900" y="327139"/>
            <a:ext cx="7386509" cy="427809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 моего самообразования:</a:t>
            </a:r>
          </a:p>
          <a:p>
            <a:pPr algn="ctr"/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«Развитие речи у </a:t>
            </a:r>
          </a:p>
          <a:p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дошкольников</a:t>
            </a:r>
          </a:p>
          <a:p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посредствам</a:t>
            </a:r>
          </a:p>
          <a:p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пальчиковой</a:t>
            </a:r>
          </a:p>
          <a:p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гимнастики»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2571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447</Words>
  <Application>Microsoft Office PowerPoint</Application>
  <PresentationFormat>Экран (4:3)</PresentationFormat>
  <Paragraphs>128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25</cp:revision>
  <dcterms:created xsi:type="dcterms:W3CDTF">2023-02-13T17:08:18Z</dcterms:created>
  <dcterms:modified xsi:type="dcterms:W3CDTF">2023-02-14T08:37:37Z</dcterms:modified>
</cp:coreProperties>
</file>